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sldIdLst>
    <p:sldId id="256" r:id="rId2"/>
    <p:sldId id="258" r:id="rId3"/>
    <p:sldId id="261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391A759-BFF8-4B5B-9ECE-D93AC303B331}" type="datetime1">
              <a:rPr lang="en-US" smtClean="0"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64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A1D9-D323-4F4E-8655-25E2D32CE742}" type="datetime1">
              <a:rPr lang="en-US" smtClean="0"/>
              <a:t>6/9/2024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05299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A1D9-D323-4F4E-8655-25E2D32CE742}" type="datetime1">
              <a:rPr lang="en-US" smtClean="0"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3972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A1D9-D323-4F4E-8655-25E2D32CE742}" type="datetime1">
              <a:rPr lang="en-US" smtClean="0"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79195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A1D9-D323-4F4E-8655-25E2D32CE742}" type="datetime1">
              <a:rPr lang="en-US" smtClean="0"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02868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A1D9-D323-4F4E-8655-25E2D32CE742}" type="datetime1">
              <a:rPr lang="en-US" smtClean="0"/>
              <a:t>6/9/2024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20093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A1D9-D323-4F4E-8655-25E2D32CE742}" type="datetime1">
              <a:rPr lang="en-US" smtClean="0"/>
              <a:t>6/9/2024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49198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DFDF398-5DA3-4937-BE3F-7CA1B9158252}" type="datetime1">
              <a:rPr lang="en-US" smtClean="0"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3365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F191ED9-F929-4A92-90F9-3C9C84ABBE83}" type="datetime1">
              <a:rPr lang="en-US" smtClean="0"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586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B316-A2E6-49F2-825C-64AA951E4184}" type="datetime1">
              <a:rPr lang="en-US" smtClean="0"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193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748B-ADD6-4C5A-8C2A-A39721276E74}" type="datetime1">
              <a:rPr lang="en-US" smtClean="0"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453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FB0F-3C5C-4949-B933-9C7E511ED094}" type="datetime1">
              <a:rPr lang="en-US" smtClean="0"/>
              <a:t>6/9/2024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843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1D58-E949-4BCB-829A-BBF80E38D59C}" type="datetime1">
              <a:rPr lang="en-US" smtClean="0"/>
              <a:t>6/9/2024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033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846-0DA4-4D92-9BF1-DE8C52C1F4DF}" type="datetime1">
              <a:rPr lang="en-US" smtClean="0"/>
              <a:t>6/9/2024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34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12331-4A9C-472F-A7FA-968157338839}" type="datetime1">
              <a:rPr lang="en-US" smtClean="0"/>
              <a:t>6/9/2024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67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7F3D-ED52-43FD-A26D-318B71534485}" type="datetime1">
              <a:rPr lang="en-US" smtClean="0"/>
              <a:t>6/9/2024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745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1FA4-6264-4BB8-B3B5-77711EED2D82}" type="datetime1">
              <a:rPr lang="en-US" smtClean="0"/>
              <a:t>6/9/2024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81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F6A1D9-D323-4F4E-8655-25E2D32CE742}" type="datetime1">
              <a:rPr lang="en-US" smtClean="0"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753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  <p:sldLayoutId id="214748379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nk and blue cubes">
            <a:extLst>
              <a:ext uri="{FF2B5EF4-FFF2-40B4-BE49-F238E27FC236}">
                <a16:creationId xmlns:a16="http://schemas.microsoft.com/office/drawing/2014/main" id="{495919CD-F6A9-97E4-0EEF-B1DEAC6E0F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91" t="17431" b="596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038E2E-4FB8-4F6E-C089-0AB6D6140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910" y="978408"/>
            <a:ext cx="4795819" cy="3969960"/>
          </a:xfrm>
        </p:spPr>
        <p:txBody>
          <a:bodyPr anchor="t">
            <a:normAutofit fontScale="90000"/>
          </a:bodyPr>
          <a:lstStyle/>
          <a:p>
            <a:r>
              <a:rPr lang="en-US" sz="6100" b="1" dirty="0"/>
              <a:t>The Foundations of Good Governance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51D132-E6A5-6D6D-F39C-063A8F11F7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8910" y="4948369"/>
            <a:ext cx="4381634" cy="1157436"/>
          </a:xfrm>
        </p:spPr>
        <p:txBody>
          <a:bodyPr anchor="b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Small Towns Conference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June 10, 2024</a:t>
            </a:r>
          </a:p>
        </p:txBody>
      </p:sp>
    </p:spTree>
    <p:extLst>
      <p:ext uri="{BB962C8B-B14F-4D97-AF65-F5344CB8AC3E}">
        <p14:creationId xmlns:p14="http://schemas.microsoft.com/office/powerpoint/2010/main" val="261792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D7CA8-CD86-5D62-87A8-E113453BD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Three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7A436-8B9D-E8A3-F4F8-ADE085A8F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9518043" cy="4037143"/>
          </a:xfrm>
        </p:spPr>
        <p:txBody>
          <a:bodyPr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1</a:t>
            </a:r>
            <a:r>
              <a:rPr lang="en-US" sz="32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  <a:cs typeface="Segoe UI" panose="020B0502040204020203" pitchFamily="34" charset="0"/>
              </a:rPr>
              <a:t>. Why does your town exist?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  <a:cs typeface="Segoe UI" panose="020B0502040204020203" pitchFamily="34" charset="0"/>
              </a:rPr>
              <a:t> </a:t>
            </a:r>
            <a:endParaRPr lang="en-US" sz="3200" kern="100" dirty="0"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  <a:cs typeface="Segoe UI" panose="020B0502040204020203" pitchFamily="34" charset="0"/>
              </a:rPr>
              <a:t>2. What are your biggest challenges in fulfilling your day-to-day mission and your longer-term vision?  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200" kern="100" dirty="0"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  <a:cs typeface="Segoe UI" panose="020B0502040204020203" pitchFamily="34" charset="0"/>
              </a:rPr>
              <a:t>3.  What guidance do you have in place that helps your town government to be successful?</a:t>
            </a:r>
            <a:endParaRPr lang="en-US" sz="3200" kern="100" dirty="0">
              <a:effectLst/>
              <a:highlight>
                <a:srgbClr val="FFFFFF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 </a:t>
            </a:r>
            <a:endParaRPr lang="en-US" sz="3200" kern="100" dirty="0">
              <a:effectLst/>
              <a:highlight>
                <a:srgbClr val="FFFFFF"/>
              </a:highlight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96471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C0F5DA-B59F-4F13-8BB8-FFD8F2C57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CEA1DEC-CC9E-4776-9E08-048A15BFA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CE399CF-F4B8-4832-A8CB-B93F6B1E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171964" y="-140866"/>
            <a:ext cx="6053670" cy="7139732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1F23E73A-FDC8-462C-83C1-3AA896144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8EB5DB-772A-7870-0604-76B611EA6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 b="1" dirty="0">
                <a:solidFill>
                  <a:srgbClr val="EBEBEB"/>
                </a:solidFill>
              </a:rPr>
              <a:t>Foundational Building Blocks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A6031-174A-4C3D-9E14-F3F21BEF1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Autofit/>
          </a:bodyPr>
          <a:lstStyle/>
          <a:p>
            <a:r>
              <a:rPr lang="en-US" sz="2800" dirty="0"/>
              <a:t>A workable Charter</a:t>
            </a:r>
          </a:p>
          <a:p>
            <a:r>
              <a:rPr lang="en-US" sz="2800" dirty="0"/>
              <a:t>An up-to-date Town Code</a:t>
            </a:r>
          </a:p>
          <a:p>
            <a:r>
              <a:rPr lang="en-US" sz="2800" dirty="0"/>
              <a:t>Human Resources Policies and Procedures</a:t>
            </a:r>
          </a:p>
          <a:p>
            <a:r>
              <a:rPr lang="en-US" sz="2800" dirty="0"/>
              <a:t>Financial Management Policies</a:t>
            </a:r>
          </a:p>
          <a:p>
            <a:r>
              <a:rPr lang="en-US" sz="2800" dirty="0"/>
              <a:t>An informative budget</a:t>
            </a:r>
          </a:p>
          <a:p>
            <a:r>
              <a:rPr lang="en-US" sz="2800" dirty="0"/>
              <a:t>Annual Audit (CAFR)</a:t>
            </a:r>
          </a:p>
          <a:p>
            <a:r>
              <a:rPr lang="en-US" sz="2800" dirty="0"/>
              <a:t>A CIP</a:t>
            </a:r>
          </a:p>
          <a:p>
            <a:r>
              <a:rPr lang="en-US" sz="2800" dirty="0"/>
              <a:t>Comprehensive Plan</a:t>
            </a:r>
          </a:p>
          <a:p>
            <a:r>
              <a:rPr lang="en-US" sz="2800" dirty="0"/>
              <a:t>Strategic Plan</a:t>
            </a:r>
          </a:p>
          <a:p>
            <a:r>
              <a:rPr lang="en-US" sz="2800" dirty="0"/>
              <a:t>Rules of Procedure</a:t>
            </a:r>
          </a:p>
        </p:txBody>
      </p:sp>
    </p:spTree>
    <p:extLst>
      <p:ext uri="{BB962C8B-B14F-4D97-AF65-F5344CB8AC3E}">
        <p14:creationId xmlns:p14="http://schemas.microsoft.com/office/powerpoint/2010/main" val="2715559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C0F5DA-B59F-4F13-8BB8-FFD8F2C57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CEA1DEC-CC9E-4776-9E08-048A15BFA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CE399CF-F4B8-4832-A8CB-B93F6B1E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171964" y="-140866"/>
            <a:ext cx="6053670" cy="7139732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1F23E73A-FDC8-462C-83C1-3AA896144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7DEB07-F9C1-2504-DAA7-5B3064A87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 b="1" dirty="0">
                <a:solidFill>
                  <a:srgbClr val="EBEBEB"/>
                </a:solidFill>
              </a:rPr>
              <a:t>Foundational Building Blocks,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F625B-86E0-7366-7E2E-06A80D0EB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An informative website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An onboarding process for the newly elected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Council/Manager principles</a:t>
            </a:r>
          </a:p>
        </p:txBody>
      </p:sp>
    </p:spTree>
    <p:extLst>
      <p:ext uri="{BB962C8B-B14F-4D97-AF65-F5344CB8AC3E}">
        <p14:creationId xmlns:p14="http://schemas.microsoft.com/office/powerpoint/2010/main" val="3814705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C0F5DA-B59F-4F13-8BB8-FFD8F2C57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CEA1DEC-CC9E-4776-9E08-048A15BFA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CE399CF-F4B8-4832-A8CB-B93F6B1E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171964" y="-140866"/>
            <a:ext cx="6053670" cy="7139732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1F23E73A-FDC8-462C-83C1-3AA896144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8EDC0C-9165-AC6A-5D79-1E7994F4B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n-US" sz="3200" b="1" dirty="0">
                <a:solidFill>
                  <a:srgbClr val="EBEBEB"/>
                </a:solidFill>
              </a:rPr>
              <a:t>Stretch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29B79-AA02-428B-1823-824FCFC5F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 fontScale="92500" lnSpcReduction="20000"/>
          </a:bodyPr>
          <a:lstStyle/>
          <a:p>
            <a:r>
              <a:rPr lang="en-US" sz="3200" dirty="0"/>
              <a:t>Citizens' Engagement and Communications Plan</a:t>
            </a:r>
          </a:p>
          <a:p>
            <a:r>
              <a:rPr lang="en-US" sz="3200" dirty="0"/>
              <a:t>Asset Management Plan</a:t>
            </a:r>
          </a:p>
          <a:p>
            <a:r>
              <a:rPr lang="en-US" sz="3200" dirty="0"/>
              <a:t>IT Master Plan</a:t>
            </a:r>
          </a:p>
          <a:p>
            <a:r>
              <a:rPr lang="en-US" sz="3200" dirty="0"/>
              <a:t>Public Safety Master Plan</a:t>
            </a:r>
          </a:p>
          <a:p>
            <a:r>
              <a:rPr lang="en-US" sz="3200" dirty="0"/>
              <a:t>Utilities Master Plans</a:t>
            </a:r>
          </a:p>
          <a:p>
            <a:r>
              <a:rPr lang="en-US" sz="3200" dirty="0"/>
              <a:t>Parks &amp; Rec Master Plan</a:t>
            </a:r>
          </a:p>
          <a:p>
            <a:r>
              <a:rPr lang="en-US" sz="3200" dirty="0"/>
              <a:t>Streets &amp; Sidewalks Plan</a:t>
            </a:r>
          </a:p>
          <a:p>
            <a:r>
              <a:rPr lang="en-US" sz="3200" dirty="0"/>
              <a:t>Emergency Management Plan</a:t>
            </a:r>
          </a:p>
          <a:p>
            <a:r>
              <a:rPr lang="en-US" sz="3200" dirty="0"/>
              <a:t>Organizational Staffing Plan</a:t>
            </a:r>
          </a:p>
        </p:txBody>
      </p:sp>
    </p:spTree>
    <p:extLst>
      <p:ext uri="{BB962C8B-B14F-4D97-AF65-F5344CB8AC3E}">
        <p14:creationId xmlns:p14="http://schemas.microsoft.com/office/powerpoint/2010/main" val="19652361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35</TotalTime>
  <Words>150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Arial</vt:lpstr>
      <vt:lpstr>Century Gothic</vt:lpstr>
      <vt:lpstr>Wingdings 3</vt:lpstr>
      <vt:lpstr>Ion Boardroom</vt:lpstr>
      <vt:lpstr>The Foundations of Good Governance </vt:lpstr>
      <vt:lpstr>Three Questions</vt:lpstr>
      <vt:lpstr>Foundational Building Blocks</vt:lpstr>
      <vt:lpstr>Foundational Building Blocks, cont.</vt:lpstr>
      <vt:lpstr>Stretch Goals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Foundations of Good Governance </dc:title>
  <dc:creator>Kimball Payne</dc:creator>
  <cp:lastModifiedBy>Mays, Allison</cp:lastModifiedBy>
  <cp:revision>5</cp:revision>
  <dcterms:created xsi:type="dcterms:W3CDTF">2024-06-08T11:31:53Z</dcterms:created>
  <dcterms:modified xsi:type="dcterms:W3CDTF">2024-06-09T21:10:08Z</dcterms:modified>
</cp:coreProperties>
</file>